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62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2BAF2-9E89-4877-ABDA-E76BA477824D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31F2F-312A-468B-AA8B-2BEAE134EC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1376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2BAF2-9E89-4877-ABDA-E76BA477824D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31F2F-312A-468B-AA8B-2BEAE134EC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3540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2BAF2-9E89-4877-ABDA-E76BA477824D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31F2F-312A-468B-AA8B-2BEAE134EC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5935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2BAF2-9E89-4877-ABDA-E76BA477824D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31F2F-312A-468B-AA8B-2BEAE134EC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2491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2BAF2-9E89-4877-ABDA-E76BA477824D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31F2F-312A-468B-AA8B-2BEAE134EC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3201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2BAF2-9E89-4877-ABDA-E76BA477824D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31F2F-312A-468B-AA8B-2BEAE134EC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0240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2BAF2-9E89-4877-ABDA-E76BA477824D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31F2F-312A-468B-AA8B-2BEAE134EC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253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2BAF2-9E89-4877-ABDA-E76BA477824D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31F2F-312A-468B-AA8B-2BEAE134EC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4285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2BAF2-9E89-4877-ABDA-E76BA477824D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31F2F-312A-468B-AA8B-2BEAE134EC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9431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2BAF2-9E89-4877-ABDA-E76BA477824D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31F2F-312A-468B-AA8B-2BEAE134EC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3776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2BAF2-9E89-4877-ABDA-E76BA477824D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31F2F-312A-468B-AA8B-2BEAE134EC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3328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2BAF2-9E89-4877-ABDA-E76BA477824D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31F2F-312A-468B-AA8B-2BEAE134EC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302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Résumé annuel sur la qualité d’exécution pour l’année </a:t>
            </a:r>
            <a:r>
              <a:rPr lang="fr-FR" dirty="0" smtClean="0"/>
              <a:t>2022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807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69975" y="749748"/>
            <a:ext cx="80821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L’importance relative accordée au prix, aux coûts, à la rapidité et à la probabilité de l’exécution est précisée par la politique de meilleure sélection </a:t>
            </a:r>
            <a:r>
              <a:rPr lang="fr-FR" sz="1000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(https</a:t>
            </a:r>
            <a:r>
              <a:rPr lang="fr-FR" sz="1000" i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://www.credit-agricole.fr/ca-paris/particulier/informations/relation-banque-client.html)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Caisse 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régionale agissant en tant que transmetteur d’ordres a 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sélectionné 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deux 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intermédiaires pour la qualité de leur service d’exécution :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Credit Agricole Corporate and Investment Bank (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CACIB)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et 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 Titres pour les VM.</a:t>
            </a:r>
          </a:p>
          <a:p>
            <a:pPr algn="just"/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politique d’exécution de ces 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deux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intermédiaires fait l’objet d’une évaluation 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régulière par la Caisse régionale sur les critères suivants : accès 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aux différentes 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plateformes d’exécution, qualité d’exécution (fiabilité, rapidité d’exécution, soin et suivi des ordres) 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coût.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1771" y="1749618"/>
            <a:ext cx="8081290" cy="2616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36000" rIns="36000">
            <a:spAutoFit/>
          </a:bodyPr>
          <a:lstStyle/>
          <a:p>
            <a:pPr lvl="0"/>
            <a:r>
              <a:rPr lang="fr-FR" sz="1050" b="1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Liens, participation, conflits d'intérêts avec les plateformes utilisées pour l’exécution des ordres </a:t>
            </a:r>
            <a:endParaRPr lang="fr-FR" sz="1050" b="1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69975" y="2017214"/>
            <a:ext cx="8082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Opérations de marché</a:t>
            </a:r>
          </a:p>
          <a:p>
            <a:pPr algn="just"/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Les 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ordres sont transmis 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à 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Credit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Agricole Corporate and Investment Bank 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(CACIB),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société détenue à 100% par Crédit Agricole 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8" name="Rectangle 7"/>
          <p:cNvSpPr/>
          <p:nvPr/>
        </p:nvSpPr>
        <p:spPr>
          <a:xfrm>
            <a:off x="594819" y="2524380"/>
            <a:ext cx="8081290" cy="2539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36000">
            <a:spAutoFit/>
          </a:bodyPr>
          <a:lstStyle/>
          <a:p>
            <a:pPr lvl="0"/>
            <a:r>
              <a:rPr lang="fr-FR" sz="1050" b="1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Accords avec les plateformes d’exécution des ordres concernant des paiements, rabais, remises ou avantages</a:t>
            </a:r>
            <a:endParaRPr lang="fr-FR" sz="1050" b="1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62291" y="2764588"/>
            <a:ext cx="80821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Opérations </a:t>
            </a:r>
            <a:r>
              <a:rPr lang="fr-FR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</a:t>
            </a:r>
            <a:r>
              <a:rPr lang="fr-F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marché</a:t>
            </a:r>
            <a:endParaRPr lang="fr-FR" sz="1000" dirty="0"/>
          </a:p>
          <a:p>
            <a:pPr algn="just"/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Banque n’a reçu aucune rémunération, aucune remise ou aucun avantage non pécuniaire pour l’acheminement des ordres vers une plate-forme d’exécution ou un vers un fournisseur d'exécution qui serait en violation des exigences relatives aux conflits d’intérêts ou aux incitations de la Directive MiF2. 	</a:t>
            </a:r>
          </a:p>
          <a:p>
            <a:pPr algn="just"/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8785" y="3419168"/>
            <a:ext cx="8081290" cy="2539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36000">
            <a:spAutoFit/>
          </a:bodyPr>
          <a:lstStyle/>
          <a:p>
            <a:pPr lvl="0"/>
            <a:r>
              <a:rPr lang="fr-FR" sz="1050" b="1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Facteurs </a:t>
            </a:r>
            <a:r>
              <a:rPr lang="fr-FR" sz="105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ayant conduit à modifier la liste des plates-formes </a:t>
            </a:r>
            <a:r>
              <a:rPr lang="fr-FR" sz="1050" b="1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d'exécution mentionnée dans la politique d’exécution</a:t>
            </a:r>
            <a:endParaRPr lang="fr-FR" sz="1050" b="1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12442" y="3673084"/>
            <a:ext cx="80821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Néant. 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5025" y="3919305"/>
            <a:ext cx="8081290" cy="2539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36000">
            <a:spAutoFit/>
          </a:bodyPr>
          <a:lstStyle/>
          <a:p>
            <a:pPr lvl="0"/>
            <a:r>
              <a:rPr lang="fr-FR" sz="1050" b="1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Incidence de la catégorie de client sur les modalités d’exécution des ordres</a:t>
            </a:r>
            <a:endParaRPr lang="fr-FR" sz="1050" b="1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9540" y="458698"/>
            <a:ext cx="8100826" cy="2539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36000" rIns="36000">
            <a:spAutoFit/>
          </a:bodyPr>
          <a:lstStyle/>
          <a:p>
            <a:pPr lvl="0"/>
            <a:r>
              <a:rPr lang="fr-FR" sz="1050" b="1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Critères d’évaluation de la qualité </a:t>
            </a:r>
            <a:r>
              <a:rPr lang="fr-FR" sz="105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d’exécution 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595025" y="4214312"/>
            <a:ext cx="79208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 manière d’exécution des ordres ne varie pas selon la catégorie de client. 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5025" y="4446550"/>
            <a:ext cx="8081290" cy="2539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36000">
            <a:spAutoFit/>
          </a:bodyPr>
          <a:lstStyle/>
          <a:p>
            <a:pPr lvl="0"/>
            <a:r>
              <a:rPr lang="fr-FR" sz="1050" b="1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Autres critères privilégiés par rapport au prix et aux coûts immédiats lors de l’exécution des ordres de clients non professionnels</a:t>
            </a:r>
            <a:endParaRPr lang="fr-FR" sz="1050" b="1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77877" y="4697185"/>
            <a:ext cx="79208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Néant</a:t>
            </a:r>
            <a:r>
              <a:rPr lang="fr-FR" sz="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fr-FR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spcBef>
                <a:spcPts val="600"/>
              </a:spcBef>
            </a:pPr>
            <a:r>
              <a:rPr lang="fr-FR" sz="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fr-FR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2442" y="4912628"/>
            <a:ext cx="8100827" cy="2539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36000">
            <a:spAutoFit/>
          </a:bodyPr>
          <a:lstStyle/>
          <a:p>
            <a:pPr lvl="0"/>
            <a:r>
              <a:rPr lang="fr-FR" sz="105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U</a:t>
            </a:r>
            <a:r>
              <a:rPr lang="fr-FR" sz="1050" b="1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tilisation des </a:t>
            </a:r>
            <a:r>
              <a:rPr lang="fr-FR" sz="105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données ou des outils en rapport avec la qualité d'exécution, fournis par les plateformes </a:t>
            </a:r>
            <a:r>
              <a:rPr lang="fr-FR" sz="1050" b="1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d’exécution conformément au RD (UE) 2017/575 </a:t>
            </a:r>
            <a:endParaRPr lang="fr-FR" sz="1050" b="1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612442" y="5166544"/>
            <a:ext cx="80821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Néant. 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23211" y="5412765"/>
            <a:ext cx="8090058" cy="2539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36000">
            <a:spAutoFit/>
          </a:bodyPr>
          <a:lstStyle/>
          <a:p>
            <a:pPr lvl="0"/>
            <a:r>
              <a:rPr lang="fr-FR" sz="105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U</a:t>
            </a:r>
            <a:r>
              <a:rPr lang="fr-FR" sz="1050" b="1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tilisation des éléments provenant d’un fournisseur de système consolidé de publication (CTP)</a:t>
            </a:r>
            <a:endParaRPr lang="fr-FR" sz="1050" b="1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621761" y="5666681"/>
            <a:ext cx="80821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Néant. 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93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342</Words>
  <Application>Microsoft Office PowerPoint</Application>
  <PresentationFormat>Affichage à l'écran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Arial Narrow</vt:lpstr>
      <vt:lpstr>Calibri</vt:lpstr>
      <vt:lpstr>Thème Office</vt:lpstr>
      <vt:lpstr>Résumé annuel sur la qualité d’exécution pour l’année 2022</vt:lpstr>
      <vt:lpstr>Présentation PowerPoint</vt:lpstr>
    </vt:vector>
  </TitlesOfParts>
  <Company>Alstom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Résumé annuel sur la qualité d’exécution pour l’année 2018</dc:title>
  <dc:creator>M035623</dc:creator>
  <cp:lastModifiedBy>PIBOULEU Stephanie</cp:lastModifiedBy>
  <cp:revision>9</cp:revision>
  <dcterms:created xsi:type="dcterms:W3CDTF">2019-02-28T12:29:21Z</dcterms:created>
  <dcterms:modified xsi:type="dcterms:W3CDTF">2023-03-20T11:13:42Z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-1598553274</vt:i4>
  </property>
  <property fmtid="{D5CDD505-2E9C-101B-9397-08002B2CF9AE}" pid="3" name="_NewReviewCycle">
    <vt:lpwstr/>
  </property>
  <property fmtid="{D5CDD505-2E9C-101B-9397-08002B2CF9AE}" pid="4" name="_EmailSubject">
    <vt:lpwstr>TRS 28</vt:lpwstr>
  </property>
  <property fmtid="{D5CDD505-2E9C-101B-9397-08002B2CF9AE}" pid="5" name="_AuthorEmail">
    <vt:lpwstr>Stephanie.PIBOULEU@ca-paris.fr</vt:lpwstr>
  </property>
  <property fmtid="{D5CDD505-2E9C-101B-9397-08002B2CF9AE}" pid="6" name="_AuthorEmailDisplayName">
    <vt:lpwstr>PIBOULEU Stephanie</vt:lpwstr>
  </property>
  <property fmtid="{D5CDD505-2E9C-101B-9397-08002B2CF9AE}" pid="7" name="_PreviousAdHocReviewCycleID">
    <vt:i4>-2114660229</vt:i4>
  </property>
</Properties>
</file>