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37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54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93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4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20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24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53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28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43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77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32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2BAF2-9E89-4877-ABDA-E76BA477824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0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Résumé annuel sur la qualité d’exécution pour l’année </a:t>
            </a:r>
            <a:r>
              <a:rPr lang="fr-FR" dirty="0" smtClean="0"/>
              <a:t>2021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807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69975" y="749748"/>
            <a:ext cx="80821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L’importance relative accordée au prix, aux coûts, à la rapidité et à la probabilité de l’exécution est précisée par la politique de meilleure </a:t>
            </a:r>
            <a:r>
              <a:rPr lang="fr-FR" sz="1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sélection </a:t>
            </a:r>
            <a:r>
              <a:rPr lang="fr-FR" sz="1000" i="1" u="sng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fr-FR" sz="1000" i="1" u="sng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https</a:t>
            </a:r>
            <a:r>
              <a:rPr lang="fr-FR" sz="1000" i="1" u="sng">
                <a:solidFill>
                  <a:schemeClr val="tx1">
                    <a:lumMod val="75000"/>
                    <a:lumOff val="25000"/>
                  </a:schemeClr>
                </a:solidFill>
              </a:rPr>
              <a:t>://www.credit-agricole.fr/ca-paris/particulier/informations/relation-banque-client.html)</a:t>
            </a:r>
            <a:r>
              <a:rPr lang="fr-FR" sz="1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Caisse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régionale agissant en tant que transmetteur d’ordres a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sélectionné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deux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intermédiaires pour la qualité de leur service d’exécution : 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Credit Agricole Corporate and Investment Bank (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CACIB)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 Titres pour les VM.</a:t>
            </a:r>
          </a:p>
          <a:p>
            <a:pPr algn="just"/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politique d’exécution de ces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trois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intermédiaires fait l’objet d’une évaluation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régulière par la Caisse régionale sur les critères suivants : accès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aux différentes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plateformes d’exécution, qualité d’exécution (fiabilité, rapidité d’exécution, soin et suivi des ordres) 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coût.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771" y="1749618"/>
            <a:ext cx="8081290" cy="2616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 r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Liens, participation, conflits d'intérêts avec les plateformes utilisées pour l’exécution des ordres 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69975" y="2017214"/>
            <a:ext cx="8082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Opérations de marché</a:t>
            </a:r>
          </a:p>
          <a:p>
            <a:pPr algn="just"/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ordres sont transmis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à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Credit 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Agricole Corporate and Investment Bank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(CACIB),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société détenue à 100% par Crédit Agricole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819" y="2524380"/>
            <a:ext cx="8081290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Accords avec les plateformes d’exécution des ordres concernant des paiements, rabais, remises ou avantages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62291" y="2764588"/>
            <a:ext cx="80821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Opérations </a:t>
            </a:r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</a:t>
            </a:r>
            <a:r>
              <a:rPr lang="fr-F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marché</a:t>
            </a:r>
            <a:endParaRPr lang="fr-FR" sz="1000" dirty="0"/>
          </a:p>
          <a:p>
            <a:pPr algn="just"/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Banque n’a reçu aucune rémunération, aucune remise ou aucun avantage non pécuniaire pour l’acheminement des ordres vers une plate-forme d’exécution ou un vers un fournisseur d'exécution qui serait en violation des exigences relatives aux conflits d’intérêts ou aux incitations de la Directive MiF2. 	</a:t>
            </a:r>
          </a:p>
          <a:p>
            <a:pPr algn="just"/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8785" y="3419168"/>
            <a:ext cx="8081290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Facteurs </a:t>
            </a:r>
            <a:r>
              <a:rPr lang="fr-FR" sz="10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ayant conduit à modifier la liste des plates-formes </a:t>
            </a:r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d'exécution mentionnée dans la politique d’exécution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12442" y="3673084"/>
            <a:ext cx="8082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Néant. 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5025" y="3919305"/>
            <a:ext cx="8081290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Incidence de la catégorie de client sur les modalités d’exécution des ordres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9540" y="458698"/>
            <a:ext cx="8100826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 r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Critères d’évaluation de la qualité </a:t>
            </a:r>
            <a:r>
              <a:rPr lang="fr-FR" sz="10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d’exécution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95025" y="4214312"/>
            <a:ext cx="7920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manière d’exécution des ordres ne varie pas selon la catégorie de client. 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5025" y="4446550"/>
            <a:ext cx="8081290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Autres critères privilégiés par rapport au prix et aux coûts immédiats lors de l’exécution des ordres de clients non professionnels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77877" y="4697185"/>
            <a:ext cx="79208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Néant</a:t>
            </a:r>
            <a:r>
              <a:rPr lang="fr-FR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fr-FR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spcBef>
                <a:spcPts val="600"/>
              </a:spcBef>
            </a:pPr>
            <a:r>
              <a:rPr lang="fr-FR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fr-FR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2442" y="4912628"/>
            <a:ext cx="8100827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U</a:t>
            </a:r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tilisation des </a:t>
            </a:r>
            <a:r>
              <a:rPr lang="fr-FR" sz="10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données ou des outils en rapport avec la qualité d'exécution, fournis par les plateformes </a:t>
            </a:r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d’exécution conformément au RD (UE) 2017/575 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12442" y="5166544"/>
            <a:ext cx="8082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Néant. 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3211" y="5412765"/>
            <a:ext cx="8090058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U</a:t>
            </a:r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tilisation des éléments provenant d’un fournisseur de système consolidé de publication (CTP)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21761" y="5666681"/>
            <a:ext cx="8082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Néant. 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93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342</Words>
  <Application>Microsoft Office PowerPoint</Application>
  <PresentationFormat>Affichage à l'écran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Thème Office</vt:lpstr>
      <vt:lpstr>Résumé annuel sur la qualité d’exécution pour l’année 2021</vt:lpstr>
      <vt:lpstr>Présentation PowerPoint</vt:lpstr>
    </vt:vector>
  </TitlesOfParts>
  <Company>Alstom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Résumé annuel sur la qualité d’exécution pour l’année 2018</dc:title>
  <dc:creator>M035623</dc:creator>
  <cp:lastModifiedBy>PIBOULEU Stephanie</cp:lastModifiedBy>
  <cp:revision>8</cp:revision>
  <dcterms:created xsi:type="dcterms:W3CDTF">2019-02-28T12:29:21Z</dcterms:created>
  <dcterms:modified xsi:type="dcterms:W3CDTF">2022-03-14T09:51:47Z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-1869926570</vt:i4>
  </property>
  <property fmtid="{D5CDD505-2E9C-101B-9397-08002B2CF9AE}" pid="3" name="_NewReviewCycle">
    <vt:lpwstr/>
  </property>
  <property fmtid="{D5CDD505-2E9C-101B-9397-08002B2CF9AE}" pid="4" name="_EmailSubject">
    <vt:lpwstr>mise en ligne RTS 28</vt:lpwstr>
  </property>
  <property fmtid="{D5CDD505-2E9C-101B-9397-08002B2CF9AE}" pid="5" name="_AuthorEmail">
    <vt:lpwstr>Stephanie.PIBOULEU@ca-paris.fr</vt:lpwstr>
  </property>
  <property fmtid="{D5CDD505-2E9C-101B-9397-08002B2CF9AE}" pid="6" name="_AuthorEmailDisplayName">
    <vt:lpwstr>PIBOULEU Stephanie</vt:lpwstr>
  </property>
  <property fmtid="{D5CDD505-2E9C-101B-9397-08002B2CF9AE}" pid="7" name="_PreviousAdHocReviewCycleID">
    <vt:i4>-2114660229</vt:i4>
  </property>
</Properties>
</file>